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65" r:id="rId5"/>
    <p:sldId id="264" r:id="rId6"/>
    <p:sldId id="267" r:id="rId7"/>
    <p:sldId id="268" r:id="rId8"/>
    <p:sldId id="274" r:id="rId9"/>
    <p:sldId id="269" r:id="rId10"/>
    <p:sldId id="270" r:id="rId11"/>
    <p:sldId id="271" r:id="rId12"/>
    <p:sldId id="272" r:id="rId13"/>
    <p:sldId id="273" r:id="rId14"/>
  </p:sldIdLst>
  <p:sldSz cx="18288000" cy="10287000"/>
  <p:notesSz cx="6858000" cy="9144000"/>
  <p:embeddedFontLst>
    <p:embeddedFont>
      <p:font typeface="Nanum Square Bold" panose="020B0600000101010101" charset="-127"/>
      <p:regular r:id="rId16"/>
    </p:embeddedFont>
    <p:embeddedFont>
      <p:font typeface="나눔스퀘어라운드 ExtraBold" panose="020B0600000101010101" pitchFamily="50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나눔바른고딕" panose="020B0603020101020101" pitchFamily="50" charset="-127"/>
      <p:regular r:id="rId22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026" autoAdjust="0"/>
  </p:normalViewPr>
  <p:slideViewPr>
    <p:cSldViewPr>
      <p:cViewPr varScale="1">
        <p:scale>
          <a:sx n="55" d="100"/>
          <a:sy n="55" d="100"/>
        </p:scale>
        <p:origin x="65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5D1F3-2C6E-45F6-92B4-D231EC32FF4F}" type="datetimeFigureOut">
              <a:rPr lang="ko-KR" altLang="en-US" smtClean="0"/>
              <a:t>2023-06-07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87036-B86D-41D2-BC02-5F2F741DE7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503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87036-B86D-41D2-BC02-5F2F741DE7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4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87036-B86D-41D2-BC02-5F2F741DE781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568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87036-B86D-41D2-BC02-5F2F741DE7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16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87036-B86D-41D2-BC02-5F2F741DE7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889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87036-B86D-41D2-BC02-5F2F741DE7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2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87036-B86D-41D2-BC02-5F2F741DE7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9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87036-B86D-41D2-BC02-5F2F741DE7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236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87036-B86D-41D2-BC02-5F2F741DE7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22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87036-B86D-41D2-BC02-5F2F741DE781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800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87036-B86D-41D2-BC02-5F2F741DE781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86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515" r="1351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91566" y="1228416"/>
            <a:ext cx="13373100" cy="429608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0" y="9258300"/>
            <a:ext cx="18288000" cy="1060295"/>
          </a:xfrm>
          <a:prstGeom prst="rect">
            <a:avLst/>
          </a:prstGeom>
          <a:solidFill>
            <a:srgbClr val="CCBAB0"/>
          </a:solidFill>
        </p:spPr>
      </p:sp>
      <p:grpSp>
        <p:nvGrpSpPr>
          <p:cNvPr id="10" name="Group 10"/>
          <p:cNvGrpSpPr/>
          <p:nvPr/>
        </p:nvGrpSpPr>
        <p:grpSpPr>
          <a:xfrm>
            <a:off x="1568946" y="1943099"/>
            <a:ext cx="12832854" cy="3404640"/>
            <a:chOff x="-303979" y="11060"/>
            <a:chExt cx="13145294" cy="3426935"/>
          </a:xfrm>
        </p:grpSpPr>
        <p:sp>
          <p:nvSpPr>
            <p:cNvPr id="11" name="TextBox 11"/>
            <p:cNvSpPr txBox="1"/>
            <p:nvPr/>
          </p:nvSpPr>
          <p:spPr>
            <a:xfrm>
              <a:off x="-303979" y="11060"/>
              <a:ext cx="13145294" cy="24044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6600" dirty="0" err="1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전세사기</a:t>
              </a:r>
              <a:r>
                <a:rPr lang="en-US" sz="66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66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유형 분석 및 사기여부 예측</a:t>
              </a:r>
              <a:endParaRPr lang="en-US" altLang="ko-KR" sz="6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ts val="9600"/>
                </a:lnSpc>
              </a:pPr>
              <a:r>
                <a:rPr lang="en-US" altLang="ko-KR" sz="6600" dirty="0">
                  <a:solidFill>
                    <a:srgbClr val="937F7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“</a:t>
              </a:r>
              <a:r>
                <a:rPr lang="en-US" altLang="ko-KR" sz="66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NEW</a:t>
              </a:r>
              <a:r>
                <a:rPr lang="en-US" altLang="ko-KR" sz="6600" dirty="0">
                  <a:solidFill>
                    <a:srgbClr val="937F7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66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안심전세 앱</a:t>
              </a:r>
              <a:r>
                <a:rPr lang="en-US" altLang="ko-KR" sz="66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” </a:t>
              </a:r>
              <a:r>
                <a:rPr lang="ko-KR" altLang="en-US" sz="66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 보고서 </a:t>
              </a:r>
              <a:endParaRPr lang="en-US" sz="6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60498" y="2889986"/>
              <a:ext cx="3835682" cy="5480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4000" dirty="0">
                  <a:solidFill>
                    <a:srgbClr val="474242"/>
                  </a:solidFill>
                  <a:ea typeface="Nanum Square Bold Bold"/>
                </a:rPr>
                <a:t>오유진 </a:t>
              </a:r>
              <a:r>
                <a:rPr lang="en-US" altLang="ko-KR" sz="4000" dirty="0">
                  <a:solidFill>
                    <a:srgbClr val="474242"/>
                  </a:solidFill>
                  <a:ea typeface="Nanum Square Bold Bold"/>
                </a:rPr>
                <a:t>(2015325)</a:t>
              </a:r>
              <a:endParaRPr lang="en-US" sz="4000" dirty="0">
                <a:solidFill>
                  <a:srgbClr val="474242"/>
                </a:solidFill>
                <a:ea typeface="Nanum Square Bold 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42849" y="5664150"/>
            <a:ext cx="5893426" cy="676698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381000" y="140271"/>
            <a:ext cx="11981694" cy="82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활용 계획</a:t>
            </a:r>
            <a:endParaRPr lang="en-US" sz="52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39BF1C-845E-F5FE-AB7D-351FD04A9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4" y="1562100"/>
            <a:ext cx="6093766" cy="586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8AA112-827B-54DB-DDC4-C3D1459523E9}"/>
              </a:ext>
            </a:extLst>
          </p:cNvPr>
          <p:cNvSpPr txBox="1"/>
          <p:nvPr/>
        </p:nvSpPr>
        <p:spPr>
          <a:xfrm>
            <a:off x="1143000" y="7037084"/>
            <a:ext cx="3276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Nanum Square Bold" panose="020B0600000101010101" charset="-127"/>
                <a:ea typeface="Nanum Square Bold" panose="020B0600000101010101" charset="-127"/>
              </a:rPr>
              <a:t>기존 안심전세 앱 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18AA3BB-CFEB-7AC3-C13F-B8057F7ED461}"/>
              </a:ext>
            </a:extLst>
          </p:cNvPr>
          <p:cNvSpPr/>
          <p:nvPr/>
        </p:nvSpPr>
        <p:spPr>
          <a:xfrm>
            <a:off x="7946655" y="3663975"/>
            <a:ext cx="1524000" cy="1663650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DD5A6-16ED-A7C9-1255-C487CFBCE5AF}"/>
              </a:ext>
            </a:extLst>
          </p:cNvPr>
          <p:cNvSpPr txBox="1"/>
          <p:nvPr/>
        </p:nvSpPr>
        <p:spPr>
          <a:xfrm>
            <a:off x="10912820" y="0"/>
            <a:ext cx="3581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FF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NEW</a:t>
            </a:r>
            <a:r>
              <a:rPr lang="ko-KR" altLang="en-US" sz="3500" dirty="0">
                <a:solidFill>
                  <a:srgbClr val="FF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ko-KR" altLang="en-US" sz="3500" dirty="0">
                <a:latin typeface="Nanum Square Bold" panose="020B0600000101010101" charset="-127"/>
                <a:ea typeface="Nanum Square Bold" panose="020B0600000101010101" charset="-127"/>
              </a:rPr>
              <a:t>안심전세 앱</a:t>
            </a:r>
            <a:r>
              <a:rPr lang="ko-KR" altLang="en-US" sz="3500" dirty="0">
                <a:solidFill>
                  <a:srgbClr val="FF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4B68C0C-159B-0255-D534-8A0734F0E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642803"/>
            <a:ext cx="4343400" cy="93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3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42849" y="5664150"/>
            <a:ext cx="5893426" cy="676698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381000" y="140272"/>
            <a:ext cx="8382000" cy="81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altLang="ko-KR" sz="4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</a:t>
            </a:r>
            <a:r>
              <a:rPr lang="en-US" altLang="ko-KR" sz="45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5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안심전세 앱 서비스 활용 계획</a:t>
            </a:r>
            <a:endParaRPr lang="en-US" sz="45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59A6C2-2034-8055-29ED-6B78F0FFC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1277637"/>
            <a:ext cx="3961227" cy="8572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3CD286-FAA6-503A-8321-8CEEC8BC7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7437" y="1277636"/>
            <a:ext cx="4085209" cy="86627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F4E0F64F-F627-907A-CB21-50F191ECAAAA}"/>
              </a:ext>
            </a:extLst>
          </p:cNvPr>
          <p:cNvSpPr/>
          <p:nvPr/>
        </p:nvSpPr>
        <p:spPr>
          <a:xfrm rot="2678130">
            <a:off x="13459265" y="4493197"/>
            <a:ext cx="1285508" cy="1300609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61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42849" y="5664150"/>
            <a:ext cx="5893426" cy="676698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381000" y="140272"/>
            <a:ext cx="8382000" cy="811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altLang="ko-KR" sz="4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NEW</a:t>
            </a:r>
            <a:r>
              <a:rPr lang="en-US" altLang="ko-KR" sz="45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5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안심전세 앱 서비스 활용 계획</a:t>
            </a:r>
            <a:endParaRPr lang="en-US" sz="45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D199EC-92B7-A328-C481-E1BC974B127E}"/>
              </a:ext>
            </a:extLst>
          </p:cNvPr>
          <p:cNvGrpSpPr/>
          <p:nvPr/>
        </p:nvGrpSpPr>
        <p:grpSpPr>
          <a:xfrm>
            <a:off x="2791291" y="1045438"/>
            <a:ext cx="3561418" cy="8002202"/>
            <a:chOff x="1981200" y="953303"/>
            <a:chExt cx="4478180" cy="88781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EB4278-800D-272E-1727-569A1BD3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1200" y="953303"/>
              <a:ext cx="4454117" cy="876219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BC2C4EC-703B-67EF-4E1D-8F9CB22A0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8962"/>
            <a:stretch/>
          </p:blipFill>
          <p:spPr>
            <a:xfrm>
              <a:off x="2140712" y="8835896"/>
              <a:ext cx="4318668" cy="995602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AF63067-4511-3513-FDF3-2FB37020F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3438" y="951298"/>
            <a:ext cx="4531474" cy="8992802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AAFE5D3-5A82-63D4-7D23-53A3AB0EDC7E}"/>
              </a:ext>
            </a:extLst>
          </p:cNvPr>
          <p:cNvSpPr/>
          <p:nvPr/>
        </p:nvSpPr>
        <p:spPr>
          <a:xfrm>
            <a:off x="8114766" y="4061772"/>
            <a:ext cx="1524000" cy="1663650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3BF0D-5A4F-F984-E7D7-94EB57BF0C97}"/>
              </a:ext>
            </a:extLst>
          </p:cNvPr>
          <p:cNvSpPr txBox="1"/>
          <p:nvPr/>
        </p:nvSpPr>
        <p:spPr>
          <a:xfrm>
            <a:off x="11458475" y="230314"/>
            <a:ext cx="3581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FF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NEW</a:t>
            </a:r>
            <a:r>
              <a:rPr lang="ko-KR" altLang="en-US" sz="3500" dirty="0">
                <a:solidFill>
                  <a:srgbClr val="FF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  <a:r>
              <a:rPr lang="ko-KR" altLang="en-US" sz="3500" dirty="0">
                <a:latin typeface="Nanum Square Bold" panose="020B0600000101010101" charset="-127"/>
                <a:ea typeface="Nanum Square Bold" panose="020B0600000101010101" charset="-127"/>
              </a:rPr>
              <a:t>안심전세 앱</a:t>
            </a:r>
            <a:r>
              <a:rPr lang="ko-KR" altLang="en-US" sz="3500" dirty="0">
                <a:solidFill>
                  <a:srgbClr val="FF0000"/>
                </a:solidFill>
                <a:latin typeface="Nanum Square Bold" panose="020B0600000101010101" charset="-127"/>
                <a:ea typeface="Nanum Square Bold" panose="020B0600000101010101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9F30E-835E-BCD6-907A-3CBDD4AEE0A8}"/>
              </a:ext>
            </a:extLst>
          </p:cNvPr>
          <p:cNvSpPr txBox="1"/>
          <p:nvPr/>
        </p:nvSpPr>
        <p:spPr>
          <a:xfrm>
            <a:off x="2992178" y="9486153"/>
            <a:ext cx="3276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latin typeface="Nanum Square Bold" panose="020B0600000101010101" charset="-127"/>
                <a:ea typeface="Nanum Square Bold" panose="020B0600000101010101" charset="-127"/>
              </a:rPr>
              <a:t>기존 안심전세 앱 </a:t>
            </a:r>
          </a:p>
        </p:txBody>
      </p:sp>
    </p:spTree>
    <p:extLst>
      <p:ext uri="{BB962C8B-B14F-4D97-AF65-F5344CB8AC3E}">
        <p14:creationId xmlns:p14="http://schemas.microsoft.com/office/powerpoint/2010/main" val="71562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55909C1-A9DF-1441-0C4E-DFB100F69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52" b="96111" l="10000" r="90000">
                        <a14:foregroundMark x1="28056" y1="7222" x2="28056" y2="7222"/>
                        <a14:foregroundMark x1="52778" y1="4352" x2="47431" y2="4352"/>
                        <a14:foregroundMark x1="29583" y1="51667" x2="32569" y2="96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82600" y="6362700"/>
            <a:ext cx="4884864" cy="3663648"/>
          </a:xfrm>
          <a:prstGeom prst="rect">
            <a:avLst/>
          </a:prstGeom>
        </p:spPr>
      </p:pic>
      <p:sp>
        <p:nvSpPr>
          <p:cNvPr id="21" name="TextBox 2">
            <a:extLst>
              <a:ext uri="{FF2B5EF4-FFF2-40B4-BE49-F238E27FC236}">
                <a16:creationId xmlns:a16="http://schemas.microsoft.com/office/drawing/2014/main" id="{E25874EC-B660-E632-6F25-58A6C0703EA5}"/>
              </a:ext>
            </a:extLst>
          </p:cNvPr>
          <p:cNvSpPr txBox="1"/>
          <p:nvPr/>
        </p:nvSpPr>
        <p:spPr>
          <a:xfrm>
            <a:off x="7772400" y="4199545"/>
            <a:ext cx="36576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6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sz="6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392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456" y="1021556"/>
            <a:ext cx="8577447" cy="1484246"/>
            <a:chOff x="0" y="-9525"/>
            <a:chExt cx="11436597" cy="1978995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1436597" cy="1171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ko-KR" altLang="en-US" sz="6600" dirty="0">
                  <a:solidFill>
                    <a:srgbClr val="937F7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  <a:endParaRPr lang="en-US" sz="6600" dirty="0">
                <a:solidFill>
                  <a:srgbClr val="937F7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84517"/>
              <a:ext cx="11436597" cy="684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endParaRPr lang="en-US" sz="3200" dirty="0">
                <a:solidFill>
                  <a:srgbClr val="47424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3456" y="2265079"/>
            <a:ext cx="5950744" cy="1367807"/>
            <a:chOff x="0" y="-40640"/>
            <a:chExt cx="4394362" cy="1823742"/>
          </a:xfrm>
        </p:grpSpPr>
        <p:sp>
          <p:nvSpPr>
            <p:cNvPr id="6" name="TextBox 6"/>
            <p:cNvSpPr txBox="1"/>
            <p:nvPr/>
          </p:nvSpPr>
          <p:spPr>
            <a:xfrm>
              <a:off x="0" y="1057177"/>
              <a:ext cx="4394362" cy="72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ko-KR" altLang="en-US" sz="4000" dirty="0">
                  <a:solidFill>
                    <a:srgbClr val="474242"/>
                  </a:solidFill>
                  <a:ea typeface="Nanum Square Bold Bold"/>
                </a:rPr>
                <a:t>서비스 목표 수립</a:t>
              </a:r>
              <a:endParaRPr lang="en-US" altLang="ko-KR" sz="4000" dirty="0">
                <a:solidFill>
                  <a:srgbClr val="474242"/>
                </a:solidFill>
                <a:ea typeface="Nanum Square Bold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3983" y="-40640"/>
              <a:ext cx="4350379" cy="727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4000" u="none" dirty="0">
                  <a:solidFill>
                    <a:srgbClr val="CCBAB0"/>
                  </a:solidFill>
                  <a:latin typeface="Nanum Square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12401" y="2248944"/>
            <a:ext cx="5748459" cy="1887838"/>
            <a:chOff x="0" y="-40640"/>
            <a:chExt cx="4454687" cy="2517116"/>
          </a:xfrm>
        </p:grpSpPr>
        <p:sp>
          <p:nvSpPr>
            <p:cNvPr id="9" name="TextBox 9"/>
            <p:cNvSpPr txBox="1"/>
            <p:nvPr/>
          </p:nvSpPr>
          <p:spPr>
            <a:xfrm>
              <a:off x="0" y="-40640"/>
              <a:ext cx="4454687" cy="727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4000">
                  <a:solidFill>
                    <a:srgbClr val="CCBAB0"/>
                  </a:solidFill>
                  <a:latin typeface="Nanum Square Bold"/>
                </a:rPr>
                <a:t>02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32406"/>
              <a:ext cx="4454687" cy="144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ko-KR" altLang="en-US" sz="4000" dirty="0">
                  <a:solidFill>
                    <a:srgbClr val="474242"/>
                  </a:solidFill>
                  <a:ea typeface="Nanum Square Bold Bold"/>
                </a:rPr>
                <a:t>서비스 모델 수립</a:t>
              </a:r>
              <a:endParaRPr lang="en-US" altLang="ko-KR" sz="4000" dirty="0">
                <a:solidFill>
                  <a:srgbClr val="474242"/>
                </a:solidFill>
                <a:ea typeface="Nanum Square Bold Bold"/>
              </a:endParaRPr>
            </a:p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altLang="ko-KR" sz="4000" dirty="0">
                  <a:solidFill>
                    <a:srgbClr val="474242"/>
                  </a:solidFill>
                  <a:ea typeface="Nanum Square Bold Bold"/>
                </a:rPr>
                <a:t>- </a:t>
              </a:r>
              <a:r>
                <a:rPr lang="ko-KR" altLang="en-US" sz="4000" dirty="0">
                  <a:solidFill>
                    <a:srgbClr val="474242"/>
                  </a:solidFill>
                  <a:ea typeface="Nanum Square Bold Bold"/>
                </a:rPr>
                <a:t>분석 데이터 정의  </a:t>
              </a:r>
              <a:endParaRPr lang="en-US" sz="4000" u="none" dirty="0">
                <a:solidFill>
                  <a:srgbClr val="474242"/>
                </a:solidFill>
                <a:ea typeface="Nanum Square Bold Bold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08128" y="0"/>
            <a:ext cx="6632309" cy="9258300"/>
          </a:xfrm>
          <a:prstGeom prst="rect">
            <a:avLst/>
          </a:prstGeom>
        </p:spPr>
      </p:pic>
      <p:grpSp>
        <p:nvGrpSpPr>
          <p:cNvPr id="12" name="Group 5">
            <a:extLst>
              <a:ext uri="{FF2B5EF4-FFF2-40B4-BE49-F238E27FC236}">
                <a16:creationId xmlns:a16="http://schemas.microsoft.com/office/drawing/2014/main" id="{8C4D2637-A2AE-C447-9085-F31BE70C75F4}"/>
              </a:ext>
            </a:extLst>
          </p:cNvPr>
          <p:cNvGrpSpPr/>
          <p:nvPr/>
        </p:nvGrpSpPr>
        <p:grpSpPr>
          <a:xfrm>
            <a:off x="1043017" y="4448875"/>
            <a:ext cx="5725598" cy="1367807"/>
            <a:chOff x="0" y="-40640"/>
            <a:chExt cx="4394362" cy="1823742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06ED5FE-2DD2-1774-C389-08F094B9175F}"/>
                </a:ext>
              </a:extLst>
            </p:cNvPr>
            <p:cNvSpPr txBox="1"/>
            <p:nvPr/>
          </p:nvSpPr>
          <p:spPr>
            <a:xfrm>
              <a:off x="0" y="1057177"/>
              <a:ext cx="4394362" cy="72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ko-KR" altLang="en-US" sz="4000" dirty="0">
                  <a:solidFill>
                    <a:srgbClr val="474242"/>
                  </a:solidFill>
                  <a:ea typeface="Nanum Square Bold Bold"/>
                </a:rPr>
                <a:t>서비스 전략 수립</a:t>
              </a:r>
              <a:endParaRPr lang="en-US" sz="4000" u="none" dirty="0">
                <a:solidFill>
                  <a:srgbClr val="474242"/>
                </a:solidFill>
                <a:ea typeface="Nanum Square Bold Bold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22BFBB18-C58B-D2CE-20AA-214900B38ED6}"/>
                </a:ext>
              </a:extLst>
            </p:cNvPr>
            <p:cNvSpPr txBox="1"/>
            <p:nvPr/>
          </p:nvSpPr>
          <p:spPr>
            <a:xfrm>
              <a:off x="43983" y="-40640"/>
              <a:ext cx="4350379" cy="727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4000" u="none" dirty="0">
                  <a:solidFill>
                    <a:srgbClr val="CCBAB0"/>
                  </a:solidFill>
                  <a:latin typeface="Nanum Square Bold"/>
                </a:rPr>
                <a:t>03</a:t>
              </a: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7D57EA32-D7CB-A0D5-B0A5-4CAC4CAB3F00}"/>
              </a:ext>
            </a:extLst>
          </p:cNvPr>
          <p:cNvGrpSpPr/>
          <p:nvPr/>
        </p:nvGrpSpPr>
        <p:grpSpPr>
          <a:xfrm>
            <a:off x="7712401" y="4444659"/>
            <a:ext cx="5725599" cy="1349229"/>
            <a:chOff x="0" y="-40640"/>
            <a:chExt cx="4454687" cy="1798974"/>
          </a:xfrm>
        </p:grpSpPr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3F512B9C-4235-E80C-B023-A03C64F6387D}"/>
                </a:ext>
              </a:extLst>
            </p:cNvPr>
            <p:cNvSpPr txBox="1"/>
            <p:nvPr/>
          </p:nvSpPr>
          <p:spPr>
            <a:xfrm>
              <a:off x="0" y="-40640"/>
              <a:ext cx="4454687" cy="727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4000" dirty="0">
                  <a:solidFill>
                    <a:srgbClr val="CCBAB0"/>
                  </a:solidFill>
                  <a:latin typeface="Nanum Square Bold"/>
                </a:rPr>
                <a:t>04</a:t>
              </a:r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C52BF8F-0E86-EF07-93FD-366F3573295D}"/>
                </a:ext>
              </a:extLst>
            </p:cNvPr>
            <p:cNvSpPr txBox="1"/>
            <p:nvPr/>
          </p:nvSpPr>
          <p:spPr>
            <a:xfrm>
              <a:off x="0" y="1032408"/>
              <a:ext cx="4454687" cy="725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ko-KR" altLang="en-US" sz="4000" dirty="0">
                  <a:solidFill>
                    <a:srgbClr val="474242"/>
                  </a:solidFill>
                  <a:ea typeface="Nanum Square Bold Bold"/>
                </a:rPr>
                <a:t>서비스 정책 수립</a:t>
              </a:r>
              <a:endParaRPr lang="en-US" sz="4000" u="none" dirty="0">
                <a:solidFill>
                  <a:srgbClr val="474242"/>
                </a:solidFill>
                <a:ea typeface="Nanum Square Bold Bold"/>
              </a:endParaRPr>
            </a:p>
          </p:txBody>
        </p:sp>
      </p:grpSp>
      <p:grpSp>
        <p:nvGrpSpPr>
          <p:cNvPr id="18" name="Group 8">
            <a:extLst>
              <a:ext uri="{FF2B5EF4-FFF2-40B4-BE49-F238E27FC236}">
                <a16:creationId xmlns:a16="http://schemas.microsoft.com/office/drawing/2014/main" id="{602F0038-79DC-8240-7A1E-A76714C47979}"/>
              </a:ext>
            </a:extLst>
          </p:cNvPr>
          <p:cNvGrpSpPr/>
          <p:nvPr/>
        </p:nvGrpSpPr>
        <p:grpSpPr>
          <a:xfrm>
            <a:off x="1100324" y="6632671"/>
            <a:ext cx="4506399" cy="1344163"/>
            <a:chOff x="0" y="-40640"/>
            <a:chExt cx="4454687" cy="1792218"/>
          </a:xfrm>
        </p:grpSpPr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804B1992-8D51-0F0A-B0D1-1A1D46E3D385}"/>
                </a:ext>
              </a:extLst>
            </p:cNvPr>
            <p:cNvSpPr txBox="1"/>
            <p:nvPr/>
          </p:nvSpPr>
          <p:spPr>
            <a:xfrm>
              <a:off x="0" y="-40640"/>
              <a:ext cx="4454687" cy="727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4000" dirty="0">
                  <a:solidFill>
                    <a:srgbClr val="CCBAB0"/>
                  </a:solidFill>
                  <a:latin typeface="Nanum Square Bold"/>
                </a:rPr>
                <a:t>05</a:t>
              </a: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8A28DB8E-0CD1-F49A-9DF0-8ADB3209DAF4}"/>
                </a:ext>
              </a:extLst>
            </p:cNvPr>
            <p:cNvSpPr txBox="1"/>
            <p:nvPr/>
          </p:nvSpPr>
          <p:spPr>
            <a:xfrm>
              <a:off x="0" y="1032407"/>
              <a:ext cx="4454687" cy="719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ko-KR" altLang="en-US" sz="4000" dirty="0">
                  <a:solidFill>
                    <a:srgbClr val="474242"/>
                  </a:solidFill>
                  <a:ea typeface="Nanum Square Bold Bold"/>
                </a:rPr>
                <a:t>서비스 활용 계획</a:t>
              </a:r>
              <a:endParaRPr lang="en-US" sz="4000" u="none" dirty="0">
                <a:solidFill>
                  <a:srgbClr val="474242"/>
                </a:solidFill>
                <a:ea typeface="Nanum Square Bold Bold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855909C1-A9DF-1441-0C4E-DFB100F69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52" b="96111" l="10000" r="90000">
                        <a14:foregroundMark x1="28056" y1="7222" x2="28056" y2="7222"/>
                        <a14:foregroundMark x1="52778" y1="4352" x2="47431" y2="4352"/>
                        <a14:foregroundMark x1="29583" y1="51667" x2="32569" y2="96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21936" y="4865706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489978"/>
            <a:ext cx="1516457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목표 수립 </a:t>
            </a:r>
            <a:endParaRPr lang="en-US" sz="56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42849" y="5664150"/>
            <a:ext cx="5893426" cy="6766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199AB-C0A9-DAE5-EA5B-2F3BA732031A}"/>
              </a:ext>
            </a:extLst>
          </p:cNvPr>
          <p:cNvSpPr txBox="1"/>
          <p:nvPr/>
        </p:nvSpPr>
        <p:spPr>
          <a:xfrm>
            <a:off x="762000" y="1276988"/>
            <a:ext cx="15164570" cy="5063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3200" dirty="0" err="1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보완해야할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부분 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안심전세 앱 문제점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ts val="6720"/>
              </a:lnSpc>
            </a:pP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다가구 주택은 시세 조회 불가능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6720"/>
              </a:lnSpc>
            </a:pP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시세예측 정확성 부족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 시세 보다 비쌈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=&gt;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깡통전세 구별 정확히 하지 못함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ts val="6720"/>
              </a:lnSpc>
              <a:buFontTx/>
              <a:buChar char="-"/>
            </a:pP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집주인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임대인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안심전세의 앱을 모르는 경우가 많음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ts val="6720"/>
              </a:lnSpc>
              <a:buFontTx/>
              <a:buChar char="-"/>
            </a:pP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악성 임대인 공개 기준이 까다로움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ts val="6720"/>
              </a:lnSpc>
              <a:buFontTx/>
              <a:buChar char="-"/>
            </a:pP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내 전세 거래 불가능 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96228-10D0-D0AA-524F-F21ADED78536}"/>
              </a:ext>
            </a:extLst>
          </p:cNvPr>
          <p:cNvSpPr txBox="1"/>
          <p:nvPr/>
        </p:nvSpPr>
        <p:spPr>
          <a:xfrm>
            <a:off x="762000" y="6422051"/>
            <a:ext cx="13487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panose="05050102010706020507" pitchFamily="18" charset="2"/>
              <a:buChar char="Þ"/>
            </a:pPr>
            <a:r>
              <a:rPr lang="ko-KR" altLang="en-US" sz="3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목표</a:t>
            </a:r>
            <a:r>
              <a:rPr lang="en-US" altLang="ko-KR" sz="3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sz="3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실시간 시세예측 알고리즘 개발하여</a:t>
            </a:r>
            <a:endParaRPr lang="en-US" altLang="ko-KR" sz="3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  </a:t>
            </a:r>
            <a:r>
              <a:rPr lang="ko-KR" altLang="en-US" sz="3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전세사기 피해자 수 최소화</a:t>
            </a:r>
            <a:endParaRPr lang="en-US" altLang="ko-KR" sz="3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</a:t>
            </a:r>
            <a:endParaRPr lang="en-US" altLang="ko-KR" sz="3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75D81A-0657-2430-5249-1A1A4BCA4B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5" t="3175" r="52358" b="1577"/>
          <a:stretch/>
        </p:blipFill>
        <p:spPr>
          <a:xfrm>
            <a:off x="12649200" y="4914900"/>
            <a:ext cx="3733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5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42849" y="5664150"/>
            <a:ext cx="5893426" cy="676698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381000" y="140271"/>
            <a:ext cx="11981694" cy="82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모델 수립 </a:t>
            </a:r>
            <a:r>
              <a:rPr lang="en-US" altLang="ko-KR" sz="5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5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분석방안  </a:t>
            </a:r>
            <a:r>
              <a:rPr lang="en-US" altLang="ko-KR" sz="5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sz="52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39" name="직사각형 5138">
            <a:extLst>
              <a:ext uri="{FF2B5EF4-FFF2-40B4-BE49-F238E27FC236}">
                <a16:creationId xmlns:a16="http://schemas.microsoft.com/office/drawing/2014/main" id="{E0B425F2-5129-9CA5-A5ED-6872B861EBA1}"/>
              </a:ext>
            </a:extLst>
          </p:cNvPr>
          <p:cNvSpPr/>
          <p:nvPr/>
        </p:nvSpPr>
        <p:spPr>
          <a:xfrm>
            <a:off x="10799267" y="1028700"/>
            <a:ext cx="3683520" cy="728783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40" name="직사각형 5139">
            <a:extLst>
              <a:ext uri="{FF2B5EF4-FFF2-40B4-BE49-F238E27FC236}">
                <a16:creationId xmlns:a16="http://schemas.microsoft.com/office/drawing/2014/main" id="{1F825A31-80B9-16DA-DAC7-3B406DB0F975}"/>
              </a:ext>
            </a:extLst>
          </p:cNvPr>
          <p:cNvSpPr/>
          <p:nvPr/>
        </p:nvSpPr>
        <p:spPr>
          <a:xfrm>
            <a:off x="5205338" y="1070325"/>
            <a:ext cx="3597770" cy="687159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41" name="사각형: 둥근 모서리 5140">
            <a:extLst>
              <a:ext uri="{FF2B5EF4-FFF2-40B4-BE49-F238E27FC236}">
                <a16:creationId xmlns:a16="http://schemas.microsoft.com/office/drawing/2014/main" id="{31A92F67-2D6E-0079-5B29-2D78DB5E583D}"/>
              </a:ext>
            </a:extLst>
          </p:cNvPr>
          <p:cNvSpPr/>
          <p:nvPr/>
        </p:nvSpPr>
        <p:spPr>
          <a:xfrm>
            <a:off x="2584174" y="1799107"/>
            <a:ext cx="14332225" cy="817658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142" name="TextBox 5141">
            <a:extLst>
              <a:ext uri="{FF2B5EF4-FFF2-40B4-BE49-F238E27FC236}">
                <a16:creationId xmlns:a16="http://schemas.microsoft.com/office/drawing/2014/main" id="{8649AB08-3187-89E3-3D52-59117BA18B89}"/>
              </a:ext>
            </a:extLst>
          </p:cNvPr>
          <p:cNvSpPr txBox="1"/>
          <p:nvPr/>
        </p:nvSpPr>
        <p:spPr>
          <a:xfrm>
            <a:off x="5205338" y="1149927"/>
            <a:ext cx="3586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2800" b="1" dirty="0">
                <a:solidFill>
                  <a:prstClr val="black"/>
                </a:solidFill>
                <a:latin typeface="맑은 고딕" panose="020F0502020204030204"/>
              </a:rPr>
              <a:t>기존 안심전세 앱</a:t>
            </a:r>
          </a:p>
        </p:txBody>
      </p:sp>
      <p:sp>
        <p:nvSpPr>
          <p:cNvPr id="5143" name="TextBox 5142">
            <a:extLst>
              <a:ext uri="{FF2B5EF4-FFF2-40B4-BE49-F238E27FC236}">
                <a16:creationId xmlns:a16="http://schemas.microsoft.com/office/drawing/2014/main" id="{76F23DCD-42C0-3DAB-688D-3D41ED27142E}"/>
              </a:ext>
            </a:extLst>
          </p:cNvPr>
          <p:cNvSpPr txBox="1"/>
          <p:nvPr/>
        </p:nvSpPr>
        <p:spPr>
          <a:xfrm>
            <a:off x="10788239" y="1149927"/>
            <a:ext cx="3672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2800" b="1" dirty="0">
                <a:solidFill>
                  <a:srgbClr val="FF0000"/>
                </a:solidFill>
                <a:latin typeface="맑은 고딕" panose="020F0502020204030204"/>
              </a:rPr>
              <a:t>NEW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F0502020204030204"/>
              </a:rPr>
              <a:t> 안심전세</a:t>
            </a:r>
          </a:p>
        </p:txBody>
      </p:sp>
      <p:sp>
        <p:nvSpPr>
          <p:cNvPr id="5144" name="직사각형 5143">
            <a:extLst>
              <a:ext uri="{FF2B5EF4-FFF2-40B4-BE49-F238E27FC236}">
                <a16:creationId xmlns:a16="http://schemas.microsoft.com/office/drawing/2014/main" id="{CF7BD91A-14F0-B64E-8FC8-F6738812D2D0}"/>
              </a:ext>
            </a:extLst>
          </p:cNvPr>
          <p:cNvSpPr/>
          <p:nvPr/>
        </p:nvSpPr>
        <p:spPr>
          <a:xfrm>
            <a:off x="1372075" y="1961343"/>
            <a:ext cx="2263917" cy="1092277"/>
          </a:xfrm>
          <a:prstGeom prst="rect">
            <a:avLst/>
          </a:prstGeom>
          <a:solidFill>
            <a:srgbClr val="4472C4">
              <a:alpha val="98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>
            <a:softEdge rad="0"/>
          </a:effectLst>
        </p:spPr>
        <p:txBody>
          <a:bodyPr rtlCol="0" anchor="ctr"/>
          <a:lstStyle/>
          <a:p>
            <a:pPr marL="0" marR="0" lvl="0" indent="0" algn="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시세정보</a:t>
            </a:r>
          </a:p>
        </p:txBody>
      </p:sp>
      <p:sp>
        <p:nvSpPr>
          <p:cNvPr id="5145" name="직사각형 5144">
            <a:extLst>
              <a:ext uri="{FF2B5EF4-FFF2-40B4-BE49-F238E27FC236}">
                <a16:creationId xmlns:a16="http://schemas.microsoft.com/office/drawing/2014/main" id="{11DC869E-4BA2-3E83-CFDE-1B77308C11F1}"/>
              </a:ext>
            </a:extLst>
          </p:cNvPr>
          <p:cNvSpPr/>
          <p:nvPr/>
        </p:nvSpPr>
        <p:spPr>
          <a:xfrm>
            <a:off x="1372075" y="3467100"/>
            <a:ext cx="2263917" cy="1092277"/>
          </a:xfrm>
          <a:prstGeom prst="rect">
            <a:avLst/>
          </a:prstGeom>
          <a:solidFill>
            <a:srgbClr val="4472C4">
              <a:alpha val="98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>
            <a:softEdge rad="0"/>
          </a:effectLst>
        </p:spPr>
        <p:txBody>
          <a:bodyPr rtlCol="0" anchor="ctr"/>
          <a:lstStyle/>
          <a:p>
            <a:pPr marL="0" marR="0" lvl="0" indent="0" algn="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보증금 </a:t>
            </a:r>
          </a:p>
        </p:txBody>
      </p:sp>
      <p:sp>
        <p:nvSpPr>
          <p:cNvPr id="5146" name="TextBox 5145">
            <a:extLst>
              <a:ext uri="{FF2B5EF4-FFF2-40B4-BE49-F238E27FC236}">
                <a16:creationId xmlns:a16="http://schemas.microsoft.com/office/drawing/2014/main" id="{1F3EC7BA-DA74-B333-1FB7-138CA486912E}"/>
              </a:ext>
            </a:extLst>
          </p:cNvPr>
          <p:cNvSpPr txBox="1"/>
          <p:nvPr/>
        </p:nvSpPr>
        <p:spPr>
          <a:xfrm>
            <a:off x="4032989" y="2145679"/>
            <a:ext cx="5257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수도권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광역시 연립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다세대 소형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APT,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 시세 제공</a:t>
            </a:r>
          </a:p>
        </p:txBody>
      </p:sp>
      <p:sp>
        <p:nvSpPr>
          <p:cNvPr id="5147" name="TextBox 5146">
            <a:extLst>
              <a:ext uri="{FF2B5EF4-FFF2-40B4-BE49-F238E27FC236}">
                <a16:creationId xmlns:a16="http://schemas.microsoft.com/office/drawing/2014/main" id="{B860455D-3542-4D5F-1E84-2E9F19EFF32B}"/>
              </a:ext>
            </a:extLst>
          </p:cNvPr>
          <p:cNvSpPr txBox="1"/>
          <p:nvPr/>
        </p:nvSpPr>
        <p:spPr>
          <a:xfrm>
            <a:off x="10749963" y="2053514"/>
            <a:ext cx="6067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다가구주택 확대</a:t>
            </a:r>
            <a:endParaRPr lang="en-US" altLang="ko-KR" sz="2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전세사기가 많이 발생한 위험 지역 표시  </a:t>
            </a:r>
          </a:p>
        </p:txBody>
      </p:sp>
      <p:sp>
        <p:nvSpPr>
          <p:cNvPr id="5148" name="TextBox 5147">
            <a:extLst>
              <a:ext uri="{FF2B5EF4-FFF2-40B4-BE49-F238E27FC236}">
                <a16:creationId xmlns:a16="http://schemas.microsoft.com/office/drawing/2014/main" id="{E7B0A27B-2921-B96B-E347-EAC2EFADFCB9}"/>
              </a:ext>
            </a:extLst>
          </p:cNvPr>
          <p:cNvSpPr txBox="1"/>
          <p:nvPr/>
        </p:nvSpPr>
        <p:spPr>
          <a:xfrm>
            <a:off x="3959536" y="3522511"/>
            <a:ext cx="5649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정확하지 않은 매매 시세 </a:t>
            </a:r>
            <a:endParaRPr lang="en-US" altLang="ko-KR" sz="2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깡통전세 구별 정확히 하지 못함</a:t>
            </a:r>
          </a:p>
        </p:txBody>
      </p:sp>
      <p:sp>
        <p:nvSpPr>
          <p:cNvPr id="5149" name="TextBox 5148">
            <a:extLst>
              <a:ext uri="{FF2B5EF4-FFF2-40B4-BE49-F238E27FC236}">
                <a16:creationId xmlns:a16="http://schemas.microsoft.com/office/drawing/2014/main" id="{0AB3B581-BF30-101D-4D46-00150A256463}"/>
              </a:ext>
            </a:extLst>
          </p:cNvPr>
          <p:cNvSpPr txBox="1"/>
          <p:nvPr/>
        </p:nvSpPr>
        <p:spPr>
          <a:xfrm>
            <a:off x="10771652" y="3465605"/>
            <a:ext cx="579850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정확한 매매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시세 및 예상 전세보증금 수준제시</a:t>
            </a:r>
            <a:endParaRPr lang="en-US" altLang="ko-KR" sz="2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보증금과 지역 </a:t>
            </a:r>
            <a:r>
              <a:rPr lang="ko-KR" altLang="en-US" sz="28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설정시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 주택 추천 서비스 제공 </a:t>
            </a:r>
            <a:endParaRPr lang="en-US" altLang="ko-KR" sz="2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1"/>
            <a:endParaRPr lang="ko-KR" altLang="en-US" sz="24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50" name="직사각형 5149">
            <a:extLst>
              <a:ext uri="{FF2B5EF4-FFF2-40B4-BE49-F238E27FC236}">
                <a16:creationId xmlns:a16="http://schemas.microsoft.com/office/drawing/2014/main" id="{5CE85407-510B-F78F-DC18-FED4270F62F7}"/>
              </a:ext>
            </a:extLst>
          </p:cNvPr>
          <p:cNvSpPr/>
          <p:nvPr/>
        </p:nvSpPr>
        <p:spPr>
          <a:xfrm>
            <a:off x="1372075" y="5182636"/>
            <a:ext cx="2263917" cy="1092277"/>
          </a:xfrm>
          <a:prstGeom prst="rect">
            <a:avLst/>
          </a:prstGeom>
          <a:solidFill>
            <a:srgbClr val="4472C4">
              <a:alpha val="98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>
            <a:softEdge rad="0"/>
          </a:effectLst>
        </p:spPr>
        <p:txBody>
          <a:bodyPr rtlCol="0" anchor="ctr"/>
          <a:lstStyle/>
          <a:p>
            <a:pPr marL="0" marR="0" lvl="0" indent="0" algn="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계약 체결</a:t>
            </a:r>
          </a:p>
        </p:txBody>
      </p:sp>
      <p:sp>
        <p:nvSpPr>
          <p:cNvPr id="5151" name="TextBox 5150">
            <a:extLst>
              <a:ext uri="{FF2B5EF4-FFF2-40B4-BE49-F238E27FC236}">
                <a16:creationId xmlns:a16="http://schemas.microsoft.com/office/drawing/2014/main" id="{6E02A0A0-BE8F-DA02-368A-D5946837F7EE}"/>
              </a:ext>
            </a:extLst>
          </p:cNvPr>
          <p:cNvSpPr txBox="1"/>
          <p:nvPr/>
        </p:nvSpPr>
        <p:spPr>
          <a:xfrm>
            <a:off x="4130132" y="5199244"/>
            <a:ext cx="5503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악성임대인 조회 시 임대인의 동의가 필요하며 거래 시 임대인이 변경되는 등 악이용가능성 존재 </a:t>
            </a:r>
          </a:p>
        </p:txBody>
      </p:sp>
      <p:sp>
        <p:nvSpPr>
          <p:cNvPr id="5152" name="TextBox 5151">
            <a:extLst>
              <a:ext uri="{FF2B5EF4-FFF2-40B4-BE49-F238E27FC236}">
                <a16:creationId xmlns:a16="http://schemas.microsoft.com/office/drawing/2014/main" id="{8CFF911A-68CB-53FE-C28E-F77672678EB3}"/>
              </a:ext>
            </a:extLst>
          </p:cNvPr>
          <p:cNvSpPr txBox="1"/>
          <p:nvPr/>
        </p:nvSpPr>
        <p:spPr>
          <a:xfrm>
            <a:off x="10701129" y="5406239"/>
            <a:ext cx="61161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내 계약 체결 기능 추가 </a:t>
            </a:r>
            <a:endParaRPr lang="en-US" altLang="ko-KR" sz="2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조회한 임대인 정보와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계약한 임대인의 정보가 같아야 계약 체결가능 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정책 변경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5153" name="화살표: 오른쪽 5152">
            <a:extLst>
              <a:ext uri="{FF2B5EF4-FFF2-40B4-BE49-F238E27FC236}">
                <a16:creationId xmlns:a16="http://schemas.microsoft.com/office/drawing/2014/main" id="{53B1ADB6-581F-50C0-7A75-16E7F0F047AD}"/>
              </a:ext>
            </a:extLst>
          </p:cNvPr>
          <p:cNvSpPr/>
          <p:nvPr/>
        </p:nvSpPr>
        <p:spPr>
          <a:xfrm>
            <a:off x="9687020" y="3498598"/>
            <a:ext cx="894616" cy="970561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54" name="화살표: 오른쪽 5153">
            <a:extLst>
              <a:ext uri="{FF2B5EF4-FFF2-40B4-BE49-F238E27FC236}">
                <a16:creationId xmlns:a16="http://schemas.microsoft.com/office/drawing/2014/main" id="{548188E5-F1BD-A256-ACAB-3521845474E8}"/>
              </a:ext>
            </a:extLst>
          </p:cNvPr>
          <p:cNvSpPr/>
          <p:nvPr/>
        </p:nvSpPr>
        <p:spPr>
          <a:xfrm>
            <a:off x="9687020" y="2007633"/>
            <a:ext cx="894616" cy="970561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55" name="화살표: 오른쪽 5154">
            <a:extLst>
              <a:ext uri="{FF2B5EF4-FFF2-40B4-BE49-F238E27FC236}">
                <a16:creationId xmlns:a16="http://schemas.microsoft.com/office/drawing/2014/main" id="{13AC9AEF-A265-CB9B-A59C-B5529EF8BE55}"/>
              </a:ext>
            </a:extLst>
          </p:cNvPr>
          <p:cNvSpPr/>
          <p:nvPr/>
        </p:nvSpPr>
        <p:spPr>
          <a:xfrm>
            <a:off x="9719835" y="5439617"/>
            <a:ext cx="894616" cy="970561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56" name="직사각형 5155">
            <a:extLst>
              <a:ext uri="{FF2B5EF4-FFF2-40B4-BE49-F238E27FC236}">
                <a16:creationId xmlns:a16="http://schemas.microsoft.com/office/drawing/2014/main" id="{BDF6A608-6963-5F08-819F-9DE60A0897F0}"/>
              </a:ext>
            </a:extLst>
          </p:cNvPr>
          <p:cNvSpPr/>
          <p:nvPr/>
        </p:nvSpPr>
        <p:spPr>
          <a:xfrm>
            <a:off x="1353105" y="8496525"/>
            <a:ext cx="2263917" cy="1092277"/>
          </a:xfrm>
          <a:prstGeom prst="rect">
            <a:avLst/>
          </a:prstGeom>
          <a:solidFill>
            <a:srgbClr val="4472C4">
              <a:alpha val="98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>
            <a:softEdge rad="0"/>
          </a:effectLst>
        </p:spPr>
        <p:txBody>
          <a:bodyPr rtlCol="0" anchor="ctr"/>
          <a:lstStyle/>
          <a:p>
            <a:pPr marL="0" marR="0" lvl="0" indent="0" algn="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홍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 </a:t>
            </a:r>
          </a:p>
        </p:txBody>
      </p:sp>
      <p:sp>
        <p:nvSpPr>
          <p:cNvPr id="5157" name="TextBox 5156">
            <a:extLst>
              <a:ext uri="{FF2B5EF4-FFF2-40B4-BE49-F238E27FC236}">
                <a16:creationId xmlns:a16="http://schemas.microsoft.com/office/drawing/2014/main" id="{A1DC0C26-4B51-1915-57A1-678CF4AD3CE1}"/>
              </a:ext>
            </a:extLst>
          </p:cNvPr>
          <p:cNvSpPr txBox="1"/>
          <p:nvPr/>
        </p:nvSpPr>
        <p:spPr>
          <a:xfrm>
            <a:off x="4076272" y="6819567"/>
            <a:ext cx="5610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악성임대인 명단 공개의 기준이 까다로움 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미 반환 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이상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되어야 공개됨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58" name="TextBox 5157">
            <a:extLst>
              <a:ext uri="{FF2B5EF4-FFF2-40B4-BE49-F238E27FC236}">
                <a16:creationId xmlns:a16="http://schemas.microsoft.com/office/drawing/2014/main" id="{F8C0FB15-A185-B877-0E26-35B96634F7D2}"/>
              </a:ext>
            </a:extLst>
          </p:cNvPr>
          <p:cNvSpPr txBox="1"/>
          <p:nvPr/>
        </p:nvSpPr>
        <p:spPr>
          <a:xfrm>
            <a:off x="10792859" y="7241506"/>
            <a:ext cx="621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악성 임대인 공개의 기준 강화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정책변경 </a:t>
            </a:r>
            <a:r>
              <a:rPr lang="en-US" altLang="ko-KR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59" name="화살표: 오른쪽 5158">
            <a:extLst>
              <a:ext uri="{FF2B5EF4-FFF2-40B4-BE49-F238E27FC236}">
                <a16:creationId xmlns:a16="http://schemas.microsoft.com/office/drawing/2014/main" id="{439A2945-DA2D-FDB4-5DB4-55981766118A}"/>
              </a:ext>
            </a:extLst>
          </p:cNvPr>
          <p:cNvSpPr/>
          <p:nvPr/>
        </p:nvSpPr>
        <p:spPr>
          <a:xfrm>
            <a:off x="9701954" y="7088082"/>
            <a:ext cx="894616" cy="970561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62" name="직사각형 5161">
            <a:extLst>
              <a:ext uri="{FF2B5EF4-FFF2-40B4-BE49-F238E27FC236}">
                <a16:creationId xmlns:a16="http://schemas.microsoft.com/office/drawing/2014/main" id="{5EC60019-76A2-CB30-CA11-FDB6FBE7A21D}"/>
              </a:ext>
            </a:extLst>
          </p:cNvPr>
          <p:cNvSpPr/>
          <p:nvPr/>
        </p:nvSpPr>
        <p:spPr>
          <a:xfrm>
            <a:off x="1372075" y="6767442"/>
            <a:ext cx="2263917" cy="1092277"/>
          </a:xfrm>
          <a:prstGeom prst="rect">
            <a:avLst/>
          </a:prstGeom>
          <a:solidFill>
            <a:srgbClr val="4472C4">
              <a:alpha val="98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>
            <a:softEdge rad="0"/>
          </a:effectLst>
        </p:spPr>
        <p:txBody>
          <a:bodyPr rtlCol="0" anchor="ctr"/>
          <a:lstStyle/>
          <a:p>
            <a:pPr marL="0" marR="0" lvl="0" indent="0" algn="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임대인정보 </a:t>
            </a:r>
          </a:p>
        </p:txBody>
      </p:sp>
      <p:sp>
        <p:nvSpPr>
          <p:cNvPr id="5164" name="TextBox 5163">
            <a:extLst>
              <a:ext uri="{FF2B5EF4-FFF2-40B4-BE49-F238E27FC236}">
                <a16:creationId xmlns:a16="http://schemas.microsoft.com/office/drawing/2014/main" id="{74C7494D-71DB-B4B3-4C2E-4471B9EA9943}"/>
              </a:ext>
            </a:extLst>
          </p:cNvPr>
          <p:cNvSpPr txBox="1"/>
          <p:nvPr/>
        </p:nvSpPr>
        <p:spPr>
          <a:xfrm>
            <a:off x="4119794" y="8496300"/>
            <a:ext cx="4948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 임대인은 앱의 존재를 몰라 임차인이 임대인 조회 등 불편함을 겪음 </a:t>
            </a:r>
          </a:p>
        </p:txBody>
      </p:sp>
      <p:sp>
        <p:nvSpPr>
          <p:cNvPr id="5165" name="TextBox 5164">
            <a:extLst>
              <a:ext uri="{FF2B5EF4-FFF2-40B4-BE49-F238E27FC236}">
                <a16:creationId xmlns:a16="http://schemas.microsoft.com/office/drawing/2014/main" id="{67DEE350-996B-B1DE-47B1-595FE59A3CA1}"/>
              </a:ext>
            </a:extLst>
          </p:cNvPr>
          <p:cNvSpPr txBox="1"/>
          <p:nvPr/>
        </p:nvSpPr>
        <p:spPr>
          <a:xfrm>
            <a:off x="10811829" y="8847708"/>
            <a:ext cx="5647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포스터 부착 등 활발히 홍보  </a:t>
            </a:r>
          </a:p>
        </p:txBody>
      </p:sp>
      <p:sp>
        <p:nvSpPr>
          <p:cNvPr id="5166" name="화살표: 오른쪽 5165">
            <a:extLst>
              <a:ext uri="{FF2B5EF4-FFF2-40B4-BE49-F238E27FC236}">
                <a16:creationId xmlns:a16="http://schemas.microsoft.com/office/drawing/2014/main" id="{F997F366-E6DD-8313-FDAE-806E3F107DA1}"/>
              </a:ext>
            </a:extLst>
          </p:cNvPr>
          <p:cNvSpPr/>
          <p:nvPr/>
        </p:nvSpPr>
        <p:spPr>
          <a:xfrm>
            <a:off x="9720924" y="8618241"/>
            <a:ext cx="894616" cy="970561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71" name="원형: 비어 있음 5170">
            <a:extLst>
              <a:ext uri="{FF2B5EF4-FFF2-40B4-BE49-F238E27FC236}">
                <a16:creationId xmlns:a16="http://schemas.microsoft.com/office/drawing/2014/main" id="{6EA55EB6-7815-F42F-8826-A02F29D58CF2}"/>
              </a:ext>
            </a:extLst>
          </p:cNvPr>
          <p:cNvSpPr/>
          <p:nvPr/>
        </p:nvSpPr>
        <p:spPr>
          <a:xfrm>
            <a:off x="9366127" y="1536232"/>
            <a:ext cx="7947269" cy="3843264"/>
          </a:xfrm>
          <a:prstGeom prst="donut">
            <a:avLst>
              <a:gd name="adj" fmla="val 310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70" name="원형: 비어 있음 5169">
            <a:extLst>
              <a:ext uri="{FF2B5EF4-FFF2-40B4-BE49-F238E27FC236}">
                <a16:creationId xmlns:a16="http://schemas.microsoft.com/office/drawing/2014/main" id="{20959446-0494-83C9-57C5-BFA7821920B0}"/>
              </a:ext>
            </a:extLst>
          </p:cNvPr>
          <p:cNvSpPr/>
          <p:nvPr/>
        </p:nvSpPr>
        <p:spPr>
          <a:xfrm>
            <a:off x="9719835" y="4907506"/>
            <a:ext cx="7059556" cy="3802587"/>
          </a:xfrm>
          <a:prstGeom prst="donut">
            <a:avLst>
              <a:gd name="adj" fmla="val 367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5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" grpId="0" animBg="1"/>
      <p:bldP spid="51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599" y="591364"/>
            <a:ext cx="16536629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600" dirty="0">
                <a:solidFill>
                  <a:srgbClr val="937F7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5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데이터 정의</a:t>
            </a:r>
            <a:endParaRPr lang="en-US" sz="56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09600" y="1811025"/>
            <a:ext cx="17297400" cy="4111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b="1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주택도시보증공사 </a:t>
            </a:r>
            <a:endParaRPr lang="en-US" altLang="ko-KR" sz="3200" b="1" dirty="0">
              <a:solidFill>
                <a:srgbClr val="47424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ko-KR" altLang="en-US" sz="3200" b="1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전세사기 피해자 데이터 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연령대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살 단위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기혼여부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피해 유형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피해 지역 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 err="1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시군구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적정 전세 시세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	                                       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전세사기 연도 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사기 원인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ko-KR" altLang="en-US" sz="3200" b="1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거래 데이터 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금액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임대인 체납 금액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없으면 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0)/ 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임대인 과거 보증사고 이력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전세사기여부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endParaRPr lang="en-US" altLang="ko-KR" sz="3200" dirty="0">
              <a:solidFill>
                <a:srgbClr val="47424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3200" b="1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한국부동산원 부동산통계정보시스템 </a:t>
            </a:r>
            <a:r>
              <a:rPr lang="en-US" altLang="ko-KR" sz="3200" b="1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(r-one)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ko-KR" altLang="en-US" sz="3200" b="1" dirty="0" err="1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시군구별</a:t>
            </a:r>
            <a:r>
              <a:rPr lang="ko-KR" altLang="en-US" sz="3200" b="1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 시세 및 </a:t>
            </a:r>
            <a:r>
              <a:rPr lang="ko-KR" altLang="en-US" sz="3200" b="1" dirty="0" err="1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실거래</a:t>
            </a:r>
            <a:r>
              <a:rPr lang="ko-KR" altLang="en-US" sz="3200" b="1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금액 데이터 </a:t>
            </a:r>
            <a:r>
              <a:rPr lang="en-US" altLang="ko-KR" sz="3200" b="1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간격 </a:t>
            </a:r>
            <a:r>
              <a:rPr lang="en-US" altLang="ko-KR" sz="3200" dirty="0">
                <a:solidFill>
                  <a:srgbClr val="47424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update)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1693" y="4551951"/>
            <a:ext cx="4740070" cy="33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0"/>
              </a:lnSpc>
            </a:pPr>
            <a:endParaRPr lang="en-US" sz="2100" dirty="0">
              <a:solidFill>
                <a:srgbClr val="474242"/>
              </a:solidFill>
              <a:ea typeface="Nanum Square Bold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563600" y="5676900"/>
            <a:ext cx="5893426" cy="6766981"/>
          </a:xfrm>
          <a:prstGeom prst="rect">
            <a:avLst/>
          </a:prstGeom>
        </p:spPr>
      </p:pic>
      <p:pic>
        <p:nvPicPr>
          <p:cNvPr id="3" name="Picture 2" descr="House of Frauds (@houseoffrauds) / Twitter">
            <a:extLst>
              <a:ext uri="{FF2B5EF4-FFF2-40B4-BE49-F238E27FC236}">
                <a16:creationId xmlns:a16="http://schemas.microsoft.com/office/drawing/2014/main" id="{3D49778F-F90D-4BA7-9F8F-95A9A406E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4600" y="58293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49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140271"/>
            <a:ext cx="1198169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모델 수립</a:t>
            </a:r>
            <a:r>
              <a:rPr lang="en-US" altLang="ko-KR" sz="5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ko-KR" altLang="en-US" sz="5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시나리오 수립 </a:t>
            </a:r>
            <a:endParaRPr lang="en-US" sz="56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D760C46-AFFE-01B4-A426-2996AC9BE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862386"/>
              </p:ext>
            </p:extLst>
          </p:nvPr>
        </p:nvGraphicFramePr>
        <p:xfrm>
          <a:off x="438150" y="1522489"/>
          <a:ext cx="17411700" cy="818080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226237">
                  <a:extLst>
                    <a:ext uri="{9D8B030D-6E8A-4147-A177-3AD203B41FA5}">
                      <a16:colId xmlns:a16="http://schemas.microsoft.com/office/drawing/2014/main" val="1059609007"/>
                    </a:ext>
                  </a:extLst>
                </a:gridCol>
                <a:gridCol w="12185463">
                  <a:extLst>
                    <a:ext uri="{9D8B030D-6E8A-4147-A177-3AD203B41FA5}">
                      <a16:colId xmlns:a16="http://schemas.microsoft.com/office/drawing/2014/main" val="4064464788"/>
                    </a:ext>
                  </a:extLst>
                </a:gridCol>
              </a:tblGrid>
              <a:tr h="717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의 타겟</a:t>
                      </a:r>
                      <a:r>
                        <a:rPr lang="en-US" altLang="ko-KR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(who) </a:t>
                      </a:r>
                      <a:endParaRPr lang="ko-KR" altLang="en-US" sz="2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전세 임대인</a:t>
                      </a:r>
                      <a:r>
                        <a:rPr lang="en-US" altLang="ko-KR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전세 임차인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46413"/>
                  </a:ext>
                </a:extLst>
              </a:tr>
              <a:tr h="717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사용시기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(when) </a:t>
                      </a:r>
                      <a:endParaRPr lang="ko-KR" altLang="en-US" sz="2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임차인이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전세를 구매하고자 할 때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임대인은 임차인이 임대인 조회를 요구할 때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endParaRPr lang="en-US" altLang="ko-KR" sz="28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전세 계약 시 사용</a:t>
                      </a:r>
                      <a:endParaRPr lang="ko-KR" altLang="en-US" sz="2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04423"/>
                  </a:ext>
                </a:extLst>
              </a:tr>
              <a:tr h="717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사용 장소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(where) </a:t>
                      </a:r>
                      <a:endParaRPr lang="ko-KR" altLang="en-US" sz="2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부동산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집 등을 비롯한 모든 장소에서 사용가능</a:t>
                      </a:r>
                      <a:endParaRPr lang="ko-KR" altLang="en-US" sz="2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042428"/>
                  </a:ext>
                </a:extLst>
              </a:tr>
              <a:tr h="1277507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endParaRPr lang="en-US" altLang="ko-KR" sz="28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무엇을 분석할 것 인가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(what)</a:t>
                      </a:r>
                      <a:endParaRPr lang="ko-KR" altLang="en-US" sz="2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</a:t>
                      </a:r>
                      <a:r>
                        <a:rPr lang="ko-KR" altLang="en-US" sz="280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전세사기 피해자 데이터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이용해 </a:t>
                      </a:r>
                      <a:endParaRPr lang="en-US" altLang="ko-KR" sz="2800" dirty="0">
                        <a:solidFill>
                          <a:srgbClr val="47424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ko-KR" altLang="en-US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전세사기에 취약한 피해자 유형 및 원인 분석</a:t>
                      </a:r>
                      <a:r>
                        <a:rPr lang="en-US" altLang="ko-KR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별 전세사기 발생빈도 분석</a:t>
                      </a:r>
                      <a:r>
                        <a:rPr lang="en-US" altLang="ko-KR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</a:t>
                      </a:r>
                      <a:r>
                        <a:rPr lang="ko-KR" altLang="en-US" sz="280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전세 거래 데이터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</a:t>
                      </a:r>
                      <a:r>
                        <a:rPr lang="ko-KR" altLang="en-US" sz="280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이용해 전세사기 여부와 임대인 체납</a:t>
                      </a:r>
                      <a:r>
                        <a:rPr lang="en-US" altLang="ko-KR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과거 보증사고 이력 과의 상관분석</a:t>
                      </a:r>
                      <a:r>
                        <a:rPr lang="en-US" altLang="ko-KR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보증금 금액과</a:t>
                      </a:r>
                      <a:r>
                        <a:rPr lang="en-US" altLang="ko-KR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임대인 정보에 따른 사기여부 예측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2800" dirty="0" err="1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과적합</a:t>
                      </a:r>
                      <a:r>
                        <a:rPr lang="ko-KR" altLang="en-US" sz="2800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여부 검증 필요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en-US" altLang="ko-KR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‘</a:t>
                      </a:r>
                      <a:r>
                        <a:rPr lang="ko-KR" altLang="en-US" sz="2800" b="0" dirty="0" err="1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시군구별</a:t>
                      </a:r>
                      <a:r>
                        <a:rPr lang="ko-KR" altLang="en-US" sz="2800" b="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전세 시세 및 </a:t>
                      </a:r>
                      <a:r>
                        <a:rPr lang="ko-KR" altLang="en-US" sz="2800" b="0" dirty="0" err="1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실거래</a:t>
                      </a:r>
                      <a:r>
                        <a:rPr lang="ko-KR" altLang="en-US" sz="2800" b="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금액 데이터</a:t>
                      </a:r>
                      <a:r>
                        <a:rPr lang="en-US" altLang="ko-KR" sz="2800" b="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’</a:t>
                      </a:r>
                      <a:r>
                        <a:rPr lang="ko-KR" altLang="en-US" sz="2800" b="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이용해 </a:t>
                      </a:r>
                      <a:r>
                        <a:rPr lang="ko-KR" altLang="en-US" sz="2800" dirty="0">
                          <a:solidFill>
                            <a:srgbClr val="47424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지역별 정확한 전세 보증금 예측 </a:t>
                      </a:r>
                      <a:endParaRPr lang="en-US" altLang="ko-KR" sz="2800" dirty="0">
                        <a:solidFill>
                          <a:srgbClr val="47424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537373"/>
                  </a:ext>
                </a:extLst>
              </a:tr>
              <a:tr h="717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어떻게 분석할 것인가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(how)</a:t>
                      </a:r>
                      <a:endParaRPr lang="en-US" altLang="ko-KR" sz="3200" dirty="0">
                        <a:solidFill>
                          <a:srgbClr val="47424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피해자 유형 및 원인분석</a:t>
                      </a:r>
                      <a:r>
                        <a:rPr lang="en-US" altLang="ko-KR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사기여부 예측</a:t>
                      </a:r>
                      <a:r>
                        <a:rPr lang="en-US" altLang="ko-KR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로지스틱 </a:t>
                      </a:r>
                      <a:r>
                        <a:rPr lang="ko-KR" altLang="en-US" sz="2800" b="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회귀분석</a:t>
                      </a:r>
                      <a:r>
                        <a:rPr lang="en-US" altLang="ko-KR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시세예측</a:t>
                      </a:r>
                      <a:r>
                        <a:rPr lang="en-US" altLang="ko-KR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</a:t>
                      </a:r>
                      <a:r>
                        <a:rPr lang="ko-KR" altLang="en-US" sz="28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800" b="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시계열 </a:t>
                      </a:r>
                      <a:r>
                        <a:rPr lang="en-US" altLang="ko-KR" sz="2800" b="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800" b="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회귀분석 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=&gt; </a:t>
                      </a:r>
                      <a:r>
                        <a:rPr lang="ko-KR" altLang="en-US" sz="2800" b="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지역별 실시간 시세예측 알고리즘 개발 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달마다 갱신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모든 데이터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2800" b="0" dirty="0" err="1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데이터비식별화</a:t>
                      </a:r>
                      <a:r>
                        <a:rPr lang="ko-KR" altLang="en-US" sz="2800" b="0" dirty="0">
                          <a:solidFill>
                            <a:srgbClr val="0070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진행</a:t>
                      </a:r>
                      <a:endParaRPr lang="en-US" altLang="ko-KR" sz="2800" b="0" dirty="0">
                        <a:solidFill>
                          <a:srgbClr val="0070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738501"/>
                  </a:ext>
                </a:extLst>
              </a:tr>
              <a:tr h="717791">
                <a:tc>
                  <a:txBody>
                    <a:bodyPr/>
                    <a:lstStyle/>
                    <a:p>
                      <a:pPr algn="ctr" latinLnBrk="1"/>
                      <a:endParaRPr lang="en-US" altLang="ko-KR" sz="28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분석의 필요성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(why) </a:t>
                      </a:r>
                      <a:endParaRPr lang="ko-KR" altLang="en-US" sz="2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전세사기 피해를 막는 것이 국가의 책임이라고 볼 수 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또한 전세사기피해자 지원 특별법을 보면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피해금액에 대해서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LH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 주택을 매입하고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hug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는 전세 안심지원 센터를 운영하는 등 피해자를 위해 예산이 쓰이므로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전세사기 피해를 최소화하는 것이 필요하다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  <a:endParaRPr lang="ko-KR" altLang="en-US" sz="28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790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86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42849" y="5664150"/>
            <a:ext cx="5893426" cy="676698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381000" y="140271"/>
            <a:ext cx="11981694" cy="82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전략 수립</a:t>
            </a:r>
            <a:endParaRPr lang="en-US" sz="52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86FAB-52F0-0EA5-CB7B-32825816AF57}"/>
              </a:ext>
            </a:extLst>
          </p:cNvPr>
          <p:cNvSpPr txBox="1"/>
          <p:nvPr/>
        </p:nvSpPr>
        <p:spPr>
          <a:xfrm>
            <a:off x="571500" y="1247246"/>
            <a:ext cx="17411700" cy="6766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사업화 전략 및 시장 진출 전략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ts val="6720"/>
              </a:lnSpc>
              <a:buAutoNum type="arabicParenR"/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안심거래 앱 내 거래 시 임차인에게 보증금의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0.1%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수수료를 부과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514350" indent="-514350">
              <a:lnSpc>
                <a:spcPts val="6720"/>
              </a:lnSpc>
              <a:buAutoNum type="arabicParenR"/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빅데이터를 통한 전세거래 사기 여부 예측 시스템 상용화 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ts val="6720"/>
              </a:lnSpc>
              <a:buAutoNum type="arabicParenR"/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예방을 통해 전세사기 피해자가 감소하여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LH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감당할 전세사기 피해금액이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줄음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672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위치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 회사 등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주택형태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(ex.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빌라 등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을 선택하면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필터를 통해 조건에 맞는 주택들을 보여준다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ts val="672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조건이라면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내 거래가능한 계약이 상위 노출되고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때 적정 전세시세 내 주택이라면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임대인은 추가 비용을 내서 상위에 뜨게 할 수 있다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광고 문구 표시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969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C261E316-DF4F-8DA8-A77A-BD70F7582EEF}"/>
              </a:ext>
            </a:extLst>
          </p:cNvPr>
          <p:cNvSpPr/>
          <p:nvPr/>
        </p:nvSpPr>
        <p:spPr>
          <a:xfrm>
            <a:off x="7391400" y="3467100"/>
            <a:ext cx="3810000" cy="2819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42849" y="5664150"/>
            <a:ext cx="5893426" cy="676698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8056833" y="4032658"/>
            <a:ext cx="2667000" cy="1688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빅데이터 </a:t>
            </a:r>
            <a:r>
              <a:rPr lang="ko-KR" altLang="en-US" sz="5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거버런스</a:t>
            </a:r>
            <a:r>
              <a:rPr lang="ko-KR" altLang="en-US" sz="5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sz="5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0C5FE2-8527-8279-E182-038E17E91D91}"/>
              </a:ext>
            </a:extLst>
          </p:cNvPr>
          <p:cNvCxnSpPr/>
          <p:nvPr/>
        </p:nvCxnSpPr>
        <p:spPr>
          <a:xfrm>
            <a:off x="9296400" y="0"/>
            <a:ext cx="0" cy="3467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075F6D-9309-0C56-66F2-539E4E7FC59A}"/>
              </a:ext>
            </a:extLst>
          </p:cNvPr>
          <p:cNvCxnSpPr>
            <a:cxnSpLocks/>
          </p:cNvCxnSpPr>
          <p:nvPr/>
        </p:nvCxnSpPr>
        <p:spPr>
          <a:xfrm>
            <a:off x="9296400" y="6286500"/>
            <a:ext cx="0" cy="4000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5ED8B3A-FB63-6CD6-D2F8-4145EF25081F}"/>
              </a:ext>
            </a:extLst>
          </p:cNvPr>
          <p:cNvCxnSpPr>
            <a:cxnSpLocks/>
          </p:cNvCxnSpPr>
          <p:nvPr/>
        </p:nvCxnSpPr>
        <p:spPr>
          <a:xfrm>
            <a:off x="11201400" y="5035062"/>
            <a:ext cx="7086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BD8083-32C1-74CD-FCDF-46B8D366DE5F}"/>
              </a:ext>
            </a:extLst>
          </p:cNvPr>
          <p:cNvCxnSpPr>
            <a:cxnSpLocks/>
          </p:cNvCxnSpPr>
          <p:nvPr/>
        </p:nvCxnSpPr>
        <p:spPr>
          <a:xfrm>
            <a:off x="0" y="5143500"/>
            <a:ext cx="7391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CADF60-469D-51E5-28CE-D43A3456ED78}"/>
              </a:ext>
            </a:extLst>
          </p:cNvPr>
          <p:cNvSpPr txBox="1"/>
          <p:nvPr/>
        </p:nvSpPr>
        <p:spPr>
          <a:xfrm>
            <a:off x="572821" y="884462"/>
            <a:ext cx="8266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품질관리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품질 지표를 정의하고 정기적인 데이터 품질 평가 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표준화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용어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규칙 수립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오류 관리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524413-E24B-76E2-B60B-FDDBEF0DDA79}"/>
              </a:ext>
            </a:extLst>
          </p:cNvPr>
          <p:cNvSpPr txBox="1"/>
          <p:nvPr/>
        </p:nvSpPr>
        <p:spPr>
          <a:xfrm>
            <a:off x="10363200" y="884462"/>
            <a:ext cx="54060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보안방안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엑세스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제어 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보안감사 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암호화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7D1B0A-9AC6-9503-3B11-F4D137F83625}"/>
              </a:ext>
            </a:extLst>
          </p:cNvPr>
          <p:cNvSpPr txBox="1"/>
          <p:nvPr/>
        </p:nvSpPr>
        <p:spPr>
          <a:xfrm>
            <a:off x="744175" y="6286500"/>
            <a:ext cx="50895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조직수립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관리 책임자 지정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팀 구성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9D6F6E-EB4E-32D8-8577-939A4F6A3F66}"/>
              </a:ext>
            </a:extLst>
          </p:cNvPr>
          <p:cNvSpPr txBox="1"/>
          <p:nvPr/>
        </p:nvSpPr>
        <p:spPr>
          <a:xfrm>
            <a:off x="10174112" y="6286499"/>
            <a:ext cx="89798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 관리</a:t>
            </a:r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수집 및 저장 정책 수립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모니터링과 평가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구조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정책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등 변경사항 관리 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26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3642849" y="5664150"/>
            <a:ext cx="5893426" cy="676698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381000" y="140271"/>
            <a:ext cx="11981694" cy="82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2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정책 수립 및 강화</a:t>
            </a:r>
            <a:endParaRPr lang="en-US" sz="52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86FAB-52F0-0EA5-CB7B-32825816AF57}"/>
              </a:ext>
            </a:extLst>
          </p:cNvPr>
          <p:cNvSpPr txBox="1"/>
          <p:nvPr/>
        </p:nvSpPr>
        <p:spPr>
          <a:xfrm>
            <a:off x="571500" y="1247246"/>
            <a:ext cx="17716500" cy="6762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6720"/>
              </a:lnSpc>
              <a:buAutoNum type="arabicPeriod"/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임차인이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내 안전거래를 원할 시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임대인은 악성임대인 조회 및 거래에 동의하여야 한다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앱 내 거래 시 최소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90%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보증금반환을 보장한다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임대인은 보증금 반환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주전까지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안심전세 앱의 가상계좌에 보증금을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입금해야하며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672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미입금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 임대인은 법적 책임을 져야 한다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>
              <a:lnSpc>
                <a:spcPts val="672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조회한 임대인 정보와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계약한 임대인의 정보가 같아야 계약 체결이 가능하다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ts val="6720"/>
              </a:lnSpc>
              <a:buAutoNum type="arabicPeriod" startAt="3"/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악성 임대인 공개의 기준 강화 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6720"/>
              </a:lnSpc>
            </a:pP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전세보증금을 반환하지 않아 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HUG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대신 내줬고 보증금 미반환으로 강제 집행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보전 조치 등을 </a:t>
            </a:r>
            <a:r>
              <a:rPr lang="en-US" altLang="ko-KR" sz="28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8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이상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받은 임대인 공개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6720"/>
              </a:lnSpc>
            </a:pP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 </a:t>
            </a:r>
            <a:r>
              <a:rPr lang="en-US" altLang="ko-KR" sz="28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800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이상 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받은 임대인 공개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6720"/>
              </a:lnSpc>
            </a:pPr>
            <a:endParaRPr lang="en-US" altLang="ko-KR" sz="27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63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846</Words>
  <Application>Microsoft Office PowerPoint</Application>
  <PresentationFormat>사용자 지정</PresentationFormat>
  <Paragraphs>125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맑은 고딕</vt:lpstr>
      <vt:lpstr>나눔스퀘어 ExtraBold</vt:lpstr>
      <vt:lpstr>나눔스퀘어라운드 ExtraBold</vt:lpstr>
      <vt:lpstr>나눔바른고딕</vt:lpstr>
      <vt:lpstr>Symbol</vt:lpstr>
      <vt:lpstr>Arial</vt:lpstr>
      <vt:lpstr>Nanum Square Bold</vt:lpstr>
      <vt:lpstr>Wingdings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갈색 및 베이지색 얇은 기하학적 선 구매자 프레젠테이션 매물 프레젠테이션</dc:title>
  <cp:lastModifiedBy>오유진</cp:lastModifiedBy>
  <cp:revision>14</cp:revision>
  <dcterms:created xsi:type="dcterms:W3CDTF">2006-08-16T00:00:00Z</dcterms:created>
  <dcterms:modified xsi:type="dcterms:W3CDTF">2023-06-07T05:36:41Z</dcterms:modified>
  <dc:identifier>DAFhSs1vyg0</dc:identifier>
</cp:coreProperties>
</file>